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8" r:id="rId2"/>
    <p:sldId id="274" r:id="rId3"/>
    <p:sldId id="280" r:id="rId4"/>
    <p:sldId id="281" r:id="rId5"/>
    <p:sldId id="276" r:id="rId6"/>
    <p:sldId id="279" r:id="rId7"/>
    <p:sldId id="275" r:id="rId8"/>
    <p:sldId id="270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B68"/>
    <a:srgbClr val="E98300"/>
    <a:srgbClr val="004E92"/>
    <a:srgbClr val="257835"/>
    <a:srgbClr val="90003E"/>
    <a:srgbClr val="BEB511"/>
    <a:srgbClr val="BC0031"/>
    <a:srgbClr val="003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03" autoAdjust="0"/>
    <p:restoredTop sz="85649" autoAdjust="0"/>
  </p:normalViewPr>
  <p:slideViewPr>
    <p:cSldViewPr>
      <p:cViewPr>
        <p:scale>
          <a:sx n="125" d="100"/>
          <a:sy n="125" d="100"/>
        </p:scale>
        <p:origin x="-1074" y="9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noProof="0" smtClean="0"/>
              <a:t>Klik om de opmaakprofielen van de modeltekst te bewerken</a:t>
            </a:r>
          </a:p>
          <a:p>
            <a:pPr lvl="1"/>
            <a:r>
              <a:rPr lang="en-US" altLang="nl-NL" noProof="0" smtClean="0"/>
              <a:t>Tweede niveau</a:t>
            </a:r>
          </a:p>
          <a:p>
            <a:pPr lvl="2"/>
            <a:r>
              <a:rPr lang="en-US" altLang="nl-NL" noProof="0" smtClean="0"/>
              <a:t>Derde niveau</a:t>
            </a:r>
          </a:p>
          <a:p>
            <a:pPr lvl="3"/>
            <a:r>
              <a:rPr lang="en-US" altLang="nl-NL" noProof="0" smtClean="0"/>
              <a:t>Vierde niveau</a:t>
            </a:r>
          </a:p>
          <a:p>
            <a:pPr lvl="4"/>
            <a:r>
              <a:rPr lang="en-US" altLang="nl-NL" noProof="0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3711988-BE61-4EF4-8DB4-1AD0DF422FE9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735660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58EED8-D1EC-454C-BC26-07F4CA9D50D9}" type="slidenum">
              <a:rPr lang="en-US" altLang="nl-NL"/>
              <a:pPr eaLnBrk="1" hangingPunct="1"/>
              <a:t>1</a:t>
            </a:fld>
            <a:endParaRPr lang="en-US" altLang="nl-NL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3418992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11988-BE61-4EF4-8DB4-1AD0DF422FE9}" type="slidenum">
              <a:rPr lang="en-US" altLang="nl-NL" smtClean="0"/>
              <a:pPr>
                <a:defRPr/>
              </a:pPr>
              <a:t>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3441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11988-BE61-4EF4-8DB4-1AD0DF422FE9}" type="slidenum">
              <a:rPr lang="en-US" altLang="nl-NL" smtClean="0"/>
              <a:pPr>
                <a:defRPr/>
              </a:pPr>
              <a:t>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53244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11988-BE61-4EF4-8DB4-1AD0DF422FE9}" type="slidenum">
              <a:rPr lang="en-US" altLang="nl-NL" smtClean="0"/>
              <a:pPr>
                <a:defRPr/>
              </a:pPr>
              <a:t>5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34418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11988-BE61-4EF4-8DB4-1AD0DF422FE9}" type="slidenum">
              <a:rPr lang="en-US" altLang="nl-NL" smtClean="0"/>
              <a:pPr>
                <a:defRPr/>
              </a:pPr>
              <a:t>6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34418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11988-BE61-4EF4-8DB4-1AD0DF422FE9}" type="slidenum">
              <a:rPr lang="en-US" altLang="nl-NL" smtClean="0"/>
              <a:pPr>
                <a:defRPr/>
              </a:pPr>
              <a:t>7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34418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11988-BE61-4EF4-8DB4-1AD0DF422FE9}" type="slidenum">
              <a:rPr lang="en-US" altLang="nl-NL" smtClean="0"/>
              <a:pPr>
                <a:defRPr/>
              </a:pPr>
              <a:t>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96898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191000"/>
            <a:ext cx="8153400" cy="10668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nl-NL" noProof="0" smtClean="0"/>
              <a:t>Titelstijl van model bewerken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8153400" cy="609600"/>
          </a:xfrm>
        </p:spPr>
        <p:txBody>
          <a:bodyPr/>
          <a:lstStyle>
            <a:lvl1pPr marL="0" indent="0">
              <a:buFont typeface="Wingdings 2" pitchFamily="-128" charset="2"/>
              <a:buNone/>
              <a:defRPr/>
            </a:lvl1pPr>
          </a:lstStyle>
          <a:p>
            <a:pPr lvl="0"/>
            <a:r>
              <a:rPr lang="en-US" altLang="nl-NL" noProof="0" smtClean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7947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Type your footer here</a:t>
            </a:r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F9B43-E7EB-432B-97FE-8734139C822A}" type="slidenum">
              <a:rPr lang="en-US" altLang="nl-NL"/>
              <a:pPr>
                <a:defRPr/>
              </a:pPr>
              <a:t>‹#›</a:t>
            </a:fld>
            <a:endParaRPr lang="en-US" alt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0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1295400"/>
            <a:ext cx="184785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39115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Type your footer here</a:t>
            </a:r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FB2CC-8F98-44D2-A3C3-4F54D22A9255}" type="slidenum">
              <a:rPr lang="en-US" altLang="nl-NL"/>
              <a:pPr>
                <a:defRPr/>
              </a:pPr>
              <a:t>‹#›</a:t>
            </a:fld>
            <a:endParaRPr lang="en-US" alt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Type your footer here</a:t>
            </a:r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5E090-36E6-4BDD-8E20-4EFAAFB92219}" type="slidenum">
              <a:rPr lang="en-US" altLang="nl-NL"/>
              <a:pPr>
                <a:defRPr/>
              </a:pPr>
              <a:t>‹#›</a:t>
            </a:fld>
            <a:endParaRPr lang="en-US" alt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9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Type your footer here</a:t>
            </a:r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5E8AE-9428-446D-A332-B05171D49E82}" type="slidenum">
              <a:rPr lang="en-US" altLang="nl-NL"/>
              <a:pPr>
                <a:defRPr/>
              </a:pPr>
              <a:t>‹#›</a:t>
            </a:fld>
            <a:endParaRPr lang="en-US" alt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1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Type your footer here</a:t>
            </a:r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CDC73-057E-43BB-B2C7-712219F26E4C}" type="slidenum">
              <a:rPr lang="en-US" altLang="nl-NL"/>
              <a:pPr>
                <a:defRPr/>
              </a:pPr>
              <a:t>‹#›</a:t>
            </a:fld>
            <a:endParaRPr lang="en-US" alt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0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Type your footer here</a:t>
            </a:r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D46CC-CE76-4AAD-8848-C25740729873}" type="slidenum">
              <a:rPr lang="en-US" altLang="nl-NL"/>
              <a:pPr>
                <a:defRPr/>
              </a:pPr>
              <a:t>‹#›</a:t>
            </a:fld>
            <a:endParaRPr lang="en-US" alt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4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Type your footer here</a:t>
            </a:r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EF539-740D-4CB6-A04C-C671357256BC}" type="slidenum">
              <a:rPr lang="en-US" altLang="nl-NL"/>
              <a:pPr>
                <a:defRPr/>
              </a:pPr>
              <a:t>‹#›</a:t>
            </a:fld>
            <a:endParaRPr lang="en-US" alt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0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Type your footer here</a:t>
            </a:r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CDA2F-05BA-4A90-9423-F53FACA57CD0}" type="slidenum">
              <a:rPr lang="en-US" altLang="nl-NL"/>
              <a:pPr>
                <a:defRPr/>
              </a:pPr>
              <a:t>‹#›</a:t>
            </a:fld>
            <a:endParaRPr lang="en-US" alt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5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Type your footer here</a:t>
            </a:r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F28FB-A5B0-415E-BC96-56757FB376E0}" type="slidenum">
              <a:rPr lang="en-US" altLang="nl-NL"/>
              <a:pPr>
                <a:defRPr/>
              </a:pPr>
              <a:t>‹#›</a:t>
            </a:fld>
            <a:endParaRPr lang="en-US" alt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9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Type your footer here</a:t>
            </a:r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87F35-70CF-40A5-96A6-00FF4ECF424E}" type="slidenum">
              <a:rPr lang="en-US" altLang="nl-NL"/>
              <a:pPr>
                <a:defRPr/>
              </a:pPr>
              <a:t>‹#›</a:t>
            </a:fld>
            <a:endParaRPr lang="en-US" alt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0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391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Klik om de tekststijl van het model te bewerken</a:t>
            </a:r>
          </a:p>
          <a:p>
            <a:pPr lvl="1"/>
            <a:r>
              <a:rPr lang="en-US" altLang="nl-NL" smtClean="0"/>
              <a:t>Tweede niveau</a:t>
            </a:r>
          </a:p>
          <a:p>
            <a:pPr lvl="2"/>
            <a:r>
              <a:rPr lang="en-US" altLang="nl-NL" smtClean="0"/>
              <a:t>Derde niveau</a:t>
            </a:r>
          </a:p>
          <a:p>
            <a:pPr lvl="3"/>
            <a:r>
              <a:rPr lang="en-US" altLang="nl-NL" smtClean="0"/>
              <a:t>Vierde niveau</a:t>
            </a:r>
          </a:p>
          <a:p>
            <a:pPr lvl="4"/>
            <a:r>
              <a:rPr lang="en-US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0" y="6324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751B68"/>
                </a:solidFill>
              </a:defRPr>
            </a:lvl1pPr>
          </a:lstStyle>
          <a:p>
            <a:pPr>
              <a:defRPr/>
            </a:pPr>
            <a:r>
              <a:rPr lang="en-US" altLang="nl-NL"/>
              <a:t>Type your footer here</a:t>
            </a:r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751B68"/>
                </a:solidFill>
              </a:defRPr>
            </a:lvl1pPr>
          </a:lstStyle>
          <a:p>
            <a:pPr>
              <a:defRPr/>
            </a:pPr>
            <a:fld id="{B0D2B385-69A6-4A0F-BEA7-9532D3FD93DD}" type="slidenum">
              <a:rPr lang="en-US" altLang="nl-NL"/>
              <a:pPr>
                <a:defRPr/>
              </a:pPr>
              <a:t>‹#›</a:t>
            </a:fld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924800" y="6248400"/>
            <a:ext cx="0" cy="304800"/>
          </a:xfrm>
          <a:prstGeom prst="line">
            <a:avLst/>
          </a:prstGeom>
          <a:noFill/>
          <a:ln w="9525">
            <a:solidFill>
              <a:srgbClr val="751B6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57800" y="6248400"/>
            <a:ext cx="0" cy="304800"/>
          </a:xfrm>
          <a:prstGeom prst="line">
            <a:avLst/>
          </a:prstGeom>
          <a:noFill/>
          <a:ln w="9525">
            <a:solidFill>
              <a:srgbClr val="751B6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-128" charset="2"/>
        <a:buChar char="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60000"/>
        <a:buFont typeface="Wingdings 2" pitchFamily="-128" charset="2"/>
        <a:buChar char="£"/>
        <a:defRPr sz="26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"/>
        <a:defRPr sz="2000"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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5pPr>
      <a:lvl6pPr marL="26289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6pPr>
      <a:lvl7pPr marL="30861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7pPr>
      <a:lvl8pPr marL="35433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8pPr>
      <a:lvl9pPr marL="40005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4293096"/>
            <a:ext cx="8153400" cy="1066800"/>
          </a:xfrm>
        </p:spPr>
        <p:txBody>
          <a:bodyPr/>
          <a:lstStyle/>
          <a:p>
            <a:pPr eaLnBrk="1" hangingPunct="1"/>
            <a:r>
              <a:rPr lang="en-US" sz="2400" dirty="0"/>
              <a:t>Identification and evaluation of fragmentation pathways</a:t>
            </a:r>
            <a:br>
              <a:rPr lang="en-US" sz="2400" dirty="0"/>
            </a:br>
            <a:r>
              <a:rPr lang="en-US" sz="2400" dirty="0"/>
              <a:t>of PDE-5 inhibitor analogues using LC-QTOF-MS</a:t>
            </a:r>
            <a:endParaRPr lang="en-GB" altLang="nl-NL" sz="2300" dirty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1520" y="980728"/>
            <a:ext cx="518234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00" b="1" dirty="0" err="1"/>
              <a:t>Rovshen</a:t>
            </a:r>
            <a:r>
              <a:rPr lang="en-US" sz="1100" b="1" dirty="0"/>
              <a:t> </a:t>
            </a:r>
            <a:r>
              <a:rPr lang="en-US" sz="1100" b="1" dirty="0" err="1"/>
              <a:t>Charygeldiyev</a:t>
            </a:r>
            <a:r>
              <a:rPr lang="en-US" sz="1100" b="1" dirty="0"/>
              <a:t> &amp; </a:t>
            </a:r>
            <a:r>
              <a:rPr lang="en-US" altLang="nl-NL" sz="1100" b="1" dirty="0" err="1"/>
              <a:t>Jeroen</a:t>
            </a:r>
            <a:r>
              <a:rPr lang="en-US" altLang="nl-NL" sz="1100" b="1" dirty="0"/>
              <a:t> </a:t>
            </a:r>
            <a:r>
              <a:rPr lang="en-US" altLang="nl-NL" sz="1100" b="1" dirty="0" err="1"/>
              <a:t>Kooistra</a:t>
            </a:r>
            <a:endParaRPr lang="en-US" altLang="nl-NL" sz="1100" b="1" dirty="0"/>
          </a:p>
          <a:p>
            <a:pPr eaLnBrk="1" hangingPunct="1">
              <a:spcBef>
                <a:spcPct val="50000"/>
              </a:spcBef>
            </a:pPr>
            <a:r>
              <a:rPr lang="en-US" altLang="nl-NL" sz="1100" b="1" dirty="0"/>
              <a:t>Students at the University of Amsterdam / </a:t>
            </a:r>
            <a:r>
              <a:rPr lang="en-US" altLang="nl-NL" sz="1100" b="1" dirty="0" err="1"/>
              <a:t>Vrije</a:t>
            </a:r>
            <a:r>
              <a:rPr lang="en-US" altLang="nl-NL" sz="1100" b="1" dirty="0"/>
              <a:t> </a:t>
            </a:r>
            <a:r>
              <a:rPr lang="en-US" altLang="nl-NL" sz="1100" b="1" dirty="0" err="1"/>
              <a:t>Universiteit</a:t>
            </a:r>
            <a:r>
              <a:rPr lang="en-US" altLang="nl-NL" sz="1100" b="1" dirty="0"/>
              <a:t> Amsterdam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nl-NL" sz="1100" b="1" dirty="0" smtClean="0"/>
              <a:t>Mass spectrometry 2016</a:t>
            </a:r>
            <a:endParaRPr lang="en-US" altLang="nl-NL" sz="11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088232" cy="6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946" y="5230941"/>
            <a:ext cx="8541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Jung-Ah </a:t>
            </a:r>
            <a:r>
              <a:rPr lang="en-US" dirty="0" smtClean="0"/>
              <a:t>Do, </a:t>
            </a:r>
            <a:r>
              <a:rPr lang="en-US" dirty="0" err="1"/>
              <a:t>Eunyoung</a:t>
            </a:r>
            <a:r>
              <a:rPr lang="en-US" dirty="0"/>
              <a:t> </a:t>
            </a:r>
            <a:r>
              <a:rPr lang="en-US" dirty="0" smtClean="0"/>
              <a:t>Noh et al.</a:t>
            </a:r>
          </a:p>
          <a:p>
            <a:r>
              <a:rPr lang="en-US" dirty="0" smtClean="0"/>
              <a:t>Analytical Science &amp; Technology. 2015. Aug, 28(4): 278-287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9FD664-9E16-4D0B-97AF-72714CF42CEA}" type="slidenum">
              <a:rPr lang="en-US" altLang="nl-NL" sz="1500">
                <a:solidFill>
                  <a:srgbClr val="751B68"/>
                </a:solidFill>
              </a:rPr>
              <a:pPr eaLnBrk="1" hangingPunct="1"/>
              <a:t>2</a:t>
            </a:fld>
            <a:endParaRPr lang="en-US" altLang="nl-NL" sz="1500" dirty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052736"/>
            <a:ext cx="8424936" cy="838200"/>
          </a:xfrm>
        </p:spPr>
        <p:txBody>
          <a:bodyPr/>
          <a:lstStyle/>
          <a:p>
            <a:pPr eaLnBrk="1" hangingPunct="1"/>
            <a:r>
              <a:rPr lang="en-GB" altLang="nl-NL" sz="2500" dirty="0"/>
              <a:t>Phosphodiesterase type </a:t>
            </a:r>
            <a:r>
              <a:rPr lang="en-GB" altLang="nl-NL" sz="2500" dirty="0" smtClean="0"/>
              <a:t>5 (PDE-5) </a:t>
            </a:r>
            <a:r>
              <a:rPr lang="en-GB" altLang="nl-NL" sz="2500" dirty="0"/>
              <a:t>inhibitor analogues</a:t>
            </a:r>
            <a:endParaRPr lang="en-GB" altLang="nl-NL" sz="2500" dirty="0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7776864" cy="4608512"/>
          </a:xfrm>
        </p:spPr>
        <p:txBody>
          <a:bodyPr/>
          <a:lstStyle/>
          <a:p>
            <a:pPr eaLnBrk="1" hangingPunct="1"/>
            <a:r>
              <a:rPr lang="en-GB" altLang="nl-NL" sz="1500" dirty="0"/>
              <a:t>Illegal undeclared </a:t>
            </a:r>
            <a:r>
              <a:rPr lang="en-GB" altLang="nl-NL" sz="1500" dirty="0" smtClean="0"/>
              <a:t>adulterants against </a:t>
            </a:r>
            <a:r>
              <a:rPr lang="en-GB" altLang="nl-NL" sz="1500" dirty="0" smtClean="0"/>
              <a:t>erectile disorders</a:t>
            </a:r>
          </a:p>
          <a:p>
            <a:pPr eaLnBrk="1" hangingPunct="1"/>
            <a:endParaRPr lang="en-GB" altLang="nl-NL" sz="1500" dirty="0"/>
          </a:p>
          <a:p>
            <a:pPr eaLnBrk="1" hangingPunct="1"/>
            <a:r>
              <a:rPr lang="en-GB" altLang="nl-NL" sz="1500" dirty="0" smtClean="0"/>
              <a:t>Identification of 58 analogues by </a:t>
            </a:r>
            <a:r>
              <a:rPr lang="en-US" sz="1500" dirty="0"/>
              <a:t>(</a:t>
            </a:r>
            <a:r>
              <a:rPr lang="en-US" sz="1500" dirty="0" smtClean="0"/>
              <a:t>LC-QTOF-MS/MS)</a:t>
            </a:r>
          </a:p>
          <a:p>
            <a:pPr eaLnBrk="1" hangingPunct="1"/>
            <a:endParaRPr lang="nl-NL" altLang="nl-NL" sz="1500" dirty="0" smtClean="0"/>
          </a:p>
          <a:p>
            <a:pPr eaLnBrk="1" hangingPunct="1"/>
            <a:r>
              <a:rPr lang="nl-NL" altLang="nl-NL" sz="1500" dirty="0" err="1" smtClean="0"/>
              <a:t>Analogues</a:t>
            </a:r>
            <a:r>
              <a:rPr lang="nl-NL" altLang="nl-NL" sz="1500" dirty="0" smtClean="0"/>
              <a:t> </a:t>
            </a:r>
            <a:r>
              <a:rPr lang="nl-NL" altLang="nl-NL" sz="1500" dirty="0" err="1" smtClean="0"/>
              <a:t>devided</a:t>
            </a:r>
            <a:r>
              <a:rPr lang="nl-NL" altLang="nl-NL" sz="1500" dirty="0" smtClean="0"/>
              <a:t> in 5 </a:t>
            </a:r>
            <a:r>
              <a:rPr lang="nl-NL" altLang="nl-NL" sz="1500" dirty="0" err="1" smtClean="0"/>
              <a:t>groups</a:t>
            </a:r>
            <a:r>
              <a:rPr lang="nl-NL" altLang="nl-NL" sz="1500" dirty="0" smtClean="0"/>
              <a:t>;</a:t>
            </a:r>
          </a:p>
          <a:p>
            <a:pPr lvl="1" eaLnBrk="1" hangingPunct="1"/>
            <a:r>
              <a:rPr lang="nl-NL" altLang="nl-NL" sz="1500" dirty="0" err="1"/>
              <a:t>tadalafil</a:t>
            </a:r>
            <a:r>
              <a:rPr lang="nl-NL" altLang="nl-NL" sz="1500" dirty="0"/>
              <a:t>, </a:t>
            </a:r>
            <a:endParaRPr lang="nl-NL" altLang="nl-NL" sz="1500" dirty="0" smtClean="0"/>
          </a:p>
          <a:p>
            <a:pPr lvl="1" eaLnBrk="1" hangingPunct="1"/>
            <a:r>
              <a:rPr lang="nl-NL" altLang="nl-NL" sz="1500" dirty="0" err="1" smtClean="0"/>
              <a:t>sildenafil</a:t>
            </a:r>
            <a:r>
              <a:rPr lang="nl-NL" altLang="nl-NL" sz="1500" dirty="0"/>
              <a:t>,</a:t>
            </a:r>
          </a:p>
          <a:p>
            <a:pPr lvl="1" eaLnBrk="1" hangingPunct="1"/>
            <a:r>
              <a:rPr lang="nl-NL" altLang="nl-NL" sz="1500" dirty="0" err="1"/>
              <a:t>hongdenafil</a:t>
            </a:r>
            <a:r>
              <a:rPr lang="nl-NL" altLang="nl-NL" sz="1500" dirty="0"/>
              <a:t>, </a:t>
            </a:r>
            <a:endParaRPr lang="nl-NL" altLang="nl-NL" sz="1500" dirty="0" smtClean="0"/>
          </a:p>
          <a:p>
            <a:pPr lvl="1" eaLnBrk="1" hangingPunct="1"/>
            <a:r>
              <a:rPr lang="nl-NL" altLang="nl-NL" sz="1500" dirty="0" err="1" smtClean="0"/>
              <a:t>vardenafil</a:t>
            </a:r>
            <a:endParaRPr lang="nl-NL" altLang="nl-NL" sz="1500" dirty="0" smtClean="0"/>
          </a:p>
          <a:p>
            <a:pPr lvl="1" eaLnBrk="1" hangingPunct="1"/>
            <a:r>
              <a:rPr lang="nl-NL" altLang="nl-NL" sz="1500" dirty="0" err="1" smtClean="0"/>
              <a:t>other</a:t>
            </a:r>
            <a:r>
              <a:rPr lang="nl-NL" altLang="nl-NL" sz="1500" dirty="0" smtClean="0"/>
              <a:t> </a:t>
            </a:r>
            <a:r>
              <a:rPr lang="nl-NL" altLang="nl-NL" sz="1500" dirty="0" err="1"/>
              <a:t>analogues</a:t>
            </a:r>
            <a:endParaRPr lang="nl-NL" altLang="nl-NL" sz="1500" dirty="0"/>
          </a:p>
          <a:p>
            <a:pPr eaLnBrk="1" hangingPunct="1"/>
            <a:endParaRPr lang="nl-NL" altLang="nl-NL" sz="1500" dirty="0" smtClean="0"/>
          </a:p>
          <a:p>
            <a:pPr eaLnBrk="1" hangingPunct="1"/>
            <a:r>
              <a:rPr lang="nl-NL" altLang="nl-NL" sz="1500" dirty="0" err="1" smtClean="0"/>
              <a:t>Mechanisms</a:t>
            </a:r>
            <a:r>
              <a:rPr lang="nl-NL" altLang="nl-NL" sz="1500" dirty="0" smtClean="0"/>
              <a:t> </a:t>
            </a:r>
            <a:r>
              <a:rPr lang="nl-NL" altLang="nl-NL" sz="1500" dirty="0" err="1" smtClean="0"/>
              <a:t>were</a:t>
            </a:r>
            <a:r>
              <a:rPr lang="nl-NL" altLang="nl-NL" sz="1500" dirty="0" smtClean="0"/>
              <a:t> set up </a:t>
            </a:r>
            <a:r>
              <a:rPr lang="nl-NL" altLang="nl-NL" sz="1500" dirty="0" err="1" smtClean="0"/>
              <a:t>for</a:t>
            </a:r>
            <a:r>
              <a:rPr lang="nl-NL" altLang="nl-NL" sz="1500" dirty="0" smtClean="0"/>
              <a:t> </a:t>
            </a:r>
            <a:r>
              <a:rPr lang="nl-NL" altLang="nl-NL" sz="1500" dirty="0" err="1" smtClean="0"/>
              <a:t>each</a:t>
            </a:r>
            <a:r>
              <a:rPr lang="nl-NL" altLang="nl-NL" sz="1500" dirty="0" smtClean="0"/>
              <a:t> </a:t>
            </a:r>
            <a:r>
              <a:rPr lang="nl-NL" altLang="nl-NL" sz="1500" dirty="0" err="1" smtClean="0"/>
              <a:t>group</a:t>
            </a:r>
            <a:endParaRPr lang="nl-NL" altLang="nl-NL" sz="1500" dirty="0" smtClean="0"/>
          </a:p>
          <a:p>
            <a:pPr eaLnBrk="1" hangingPunct="1"/>
            <a:endParaRPr lang="en-US" sz="1500" dirty="0" smtClean="0"/>
          </a:p>
          <a:p>
            <a:r>
              <a:rPr lang="en-US" sz="1500" dirty="0" smtClean="0"/>
              <a:t>Mechanisms can help </a:t>
            </a:r>
            <a:r>
              <a:rPr lang="en-US" sz="1500" dirty="0" err="1" smtClean="0"/>
              <a:t>withthe</a:t>
            </a:r>
            <a:r>
              <a:rPr lang="en-US" sz="1500" dirty="0" smtClean="0"/>
              <a:t> identification </a:t>
            </a:r>
            <a:r>
              <a:rPr lang="en-US" sz="1500" dirty="0"/>
              <a:t>of unknown compounds</a:t>
            </a:r>
            <a:endParaRPr lang="en-GB" altLang="nl-NL" sz="1500" dirty="0" smtClean="0"/>
          </a:p>
          <a:p>
            <a:pPr eaLnBrk="1" hangingPunct="1"/>
            <a:endParaRPr lang="en-GB" altLang="nl-NL" sz="1600" dirty="0" smtClean="0"/>
          </a:p>
          <a:p>
            <a:pPr eaLnBrk="1" hangingPunct="1"/>
            <a:endParaRPr lang="en-GB" altLang="nl-NL" sz="1600" dirty="0" smtClean="0"/>
          </a:p>
          <a:p>
            <a:pPr marL="0" indent="0" eaLnBrk="1" hangingPunct="1">
              <a:buNone/>
            </a:pPr>
            <a:r>
              <a:rPr lang="en-GB" altLang="nl-NL" sz="2000" dirty="0" smtClean="0"/>
              <a:t/>
            </a:r>
            <a:br>
              <a:rPr lang="en-GB" altLang="nl-NL" sz="2000" dirty="0" smtClean="0"/>
            </a:br>
            <a:endParaRPr lang="en-GB" altLang="nl-NL" sz="2000" dirty="0" smtClean="0"/>
          </a:p>
          <a:p>
            <a:pPr eaLnBrk="1" hangingPunct="1"/>
            <a:endParaRPr lang="en-GB" altLang="nl-NL" sz="2200" dirty="0" smtClean="0"/>
          </a:p>
          <a:p>
            <a:pPr eaLnBrk="1" hangingPunct="1"/>
            <a:endParaRPr lang="en-GB" altLang="nl-NL" sz="2200" dirty="0" smtClean="0"/>
          </a:p>
          <a:p>
            <a:pPr eaLnBrk="1" hangingPunct="1"/>
            <a:endParaRPr lang="en-GB" altLang="nl-NL" sz="2200" dirty="0" smtClean="0"/>
          </a:p>
          <a:p>
            <a:pPr eaLnBrk="1" hangingPunct="1"/>
            <a:endParaRPr lang="en-GB" altLang="nl-NL" sz="2400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60240" cy="64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0" y="6324600"/>
            <a:ext cx="2438400" cy="3048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sz="1500" dirty="0" smtClean="0">
                <a:solidFill>
                  <a:srgbClr val="751B68"/>
                </a:solidFill>
              </a:rPr>
              <a:t>Mass spectrometry 2016</a:t>
            </a:r>
            <a:endParaRPr lang="en-US" altLang="nl-NL" sz="1500" dirty="0"/>
          </a:p>
        </p:txBody>
      </p:sp>
      <p:pic>
        <p:nvPicPr>
          <p:cNvPr id="2050" name="Picture 2" descr="http://netdoctor.cdnds.net/15/43/1600x800/landscape-1445716807-g-medicines-affect-sex-506115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336" y="2924944"/>
            <a:ext cx="388843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7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36" y="908720"/>
            <a:ext cx="7391400" cy="838200"/>
          </a:xfrm>
        </p:spPr>
        <p:txBody>
          <a:bodyPr/>
          <a:lstStyle/>
          <a:p>
            <a:r>
              <a:rPr lang="en-US" dirty="0" err="1" smtClean="0"/>
              <a:t>Tadalafil</a:t>
            </a:r>
            <a:r>
              <a:rPr lang="en-US" dirty="0" smtClean="0"/>
              <a:t> (C</a:t>
            </a:r>
            <a:r>
              <a:rPr lang="en-US" baseline="-25000" dirty="0" smtClean="0"/>
              <a:t>22</a:t>
            </a:r>
            <a:r>
              <a:rPr lang="en-US" dirty="0" smtClean="0"/>
              <a:t>H</a:t>
            </a:r>
            <a:r>
              <a:rPr lang="en-US" baseline="-25000" dirty="0" smtClean="0"/>
              <a:t>19</a:t>
            </a:r>
            <a:r>
              <a:rPr lang="en-US" dirty="0" smtClean="0"/>
              <a:t>N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  <a:r>
              <a:rPr lang="en-US" dirty="0" smtClean="0"/>
              <a:t>), Mass – 389.1376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nl-NL" sz="1500" dirty="0"/>
              <a:t>Mass spectrometry 2016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5E090-36E6-4BDD-8E20-4EFAAFB92219}" type="slidenum">
              <a:rPr lang="en-US" altLang="nl-NL" sz="1500" smtClean="0"/>
              <a:pPr>
                <a:defRPr/>
              </a:pPr>
              <a:t>3</a:t>
            </a:fld>
            <a:endParaRPr lang="en-US" altLang="nl-NL" sz="150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36" y="1412776"/>
            <a:ext cx="3911724" cy="51900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418352"/>
            <a:ext cx="4869010" cy="316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7560840" cy="838200"/>
          </a:xfrm>
        </p:spPr>
        <p:txBody>
          <a:bodyPr/>
          <a:lstStyle/>
          <a:p>
            <a:r>
              <a:rPr lang="en-US" sz="2700" dirty="0" smtClean="0"/>
              <a:t>Sildenafil (C</a:t>
            </a:r>
            <a:r>
              <a:rPr lang="en-US" sz="2700" baseline="-25000" dirty="0" smtClean="0"/>
              <a:t>22</a:t>
            </a:r>
            <a:r>
              <a:rPr lang="en-US" sz="2700" dirty="0" smtClean="0"/>
              <a:t>H</a:t>
            </a:r>
            <a:r>
              <a:rPr lang="en-US" sz="2700" baseline="-25000" dirty="0" smtClean="0"/>
              <a:t>30</a:t>
            </a:r>
            <a:r>
              <a:rPr lang="en-US" sz="2700" dirty="0" smtClean="0"/>
              <a:t>N</a:t>
            </a:r>
            <a:r>
              <a:rPr lang="en-US" sz="2700" baseline="-25000" dirty="0" smtClean="0"/>
              <a:t>6</a:t>
            </a:r>
            <a:r>
              <a:rPr lang="en-US" sz="2700" dirty="0" smtClean="0"/>
              <a:t>O</a:t>
            </a:r>
            <a:r>
              <a:rPr lang="en-US" sz="2700" baseline="-25000" dirty="0" smtClean="0"/>
              <a:t>4</a:t>
            </a:r>
            <a:r>
              <a:rPr lang="en-US" sz="2700" dirty="0" smtClean="0"/>
              <a:t>S), mass – 474.2049</a:t>
            </a:r>
            <a:endParaRPr lang="en-US" sz="27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5740" y="1297980"/>
            <a:ext cx="4632079" cy="4176464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nl-NL" sz="1500" dirty="0"/>
              <a:t>Mass spectrometry 2016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5E090-36E6-4BDD-8E20-4EFAAFB92219}" type="slidenum">
              <a:rPr lang="en-US" altLang="nl-NL" sz="1500" smtClean="0"/>
              <a:pPr>
                <a:defRPr/>
              </a:pPr>
              <a:t>4</a:t>
            </a:fld>
            <a:endParaRPr lang="en-US" altLang="nl-NL" sz="150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297980"/>
            <a:ext cx="268800" cy="158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1888" y="3429000"/>
            <a:ext cx="5030612" cy="285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9FD664-9E16-4D0B-97AF-72714CF42CEA}" type="slidenum">
              <a:rPr lang="en-US" altLang="nl-NL" sz="1500">
                <a:solidFill>
                  <a:srgbClr val="751B68"/>
                </a:solidFill>
              </a:rPr>
              <a:pPr eaLnBrk="1" hangingPunct="1"/>
              <a:t>5</a:t>
            </a:fld>
            <a:endParaRPr lang="en-US" altLang="nl-NL" sz="1500" dirty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052736"/>
            <a:ext cx="8424936" cy="838200"/>
          </a:xfrm>
        </p:spPr>
        <p:txBody>
          <a:bodyPr/>
          <a:lstStyle/>
          <a:p>
            <a:pPr eaLnBrk="1" hangingPunct="1"/>
            <a:r>
              <a:rPr lang="en-GB" altLang="nl-NL" sz="2700" dirty="0" err="1" smtClean="0"/>
              <a:t>Avanafil</a:t>
            </a:r>
            <a:endParaRPr lang="en-GB" altLang="nl-NL" sz="2700" dirty="0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8840"/>
            <a:ext cx="5760640" cy="4320480"/>
          </a:xfrm>
        </p:spPr>
        <p:txBody>
          <a:bodyPr/>
          <a:lstStyle/>
          <a:p>
            <a:pPr eaLnBrk="1" hangingPunct="1"/>
            <a:endParaRPr lang="en-GB" altLang="nl-NL" sz="1600" dirty="0" smtClean="0"/>
          </a:p>
          <a:p>
            <a:pPr eaLnBrk="1" hangingPunct="1"/>
            <a:endParaRPr lang="en-GB" altLang="nl-NL" sz="1600" dirty="0" smtClean="0"/>
          </a:p>
          <a:p>
            <a:pPr eaLnBrk="1" hangingPunct="1"/>
            <a:endParaRPr lang="en-GB" altLang="nl-NL" sz="1600" dirty="0"/>
          </a:p>
          <a:p>
            <a:pPr marL="0" indent="0" eaLnBrk="1" hangingPunct="1">
              <a:buNone/>
            </a:pPr>
            <a:r>
              <a:rPr lang="en-GB" altLang="nl-NL" sz="2000" dirty="0" smtClean="0"/>
              <a:t/>
            </a:r>
            <a:br>
              <a:rPr lang="en-GB" altLang="nl-NL" sz="2000" dirty="0" smtClean="0"/>
            </a:br>
            <a:endParaRPr lang="en-GB" altLang="nl-NL" sz="2000" dirty="0" smtClean="0"/>
          </a:p>
          <a:p>
            <a:pPr eaLnBrk="1" hangingPunct="1"/>
            <a:endParaRPr lang="en-GB" altLang="nl-NL" sz="2200" dirty="0" smtClean="0"/>
          </a:p>
          <a:p>
            <a:pPr eaLnBrk="1" hangingPunct="1"/>
            <a:endParaRPr lang="en-GB" altLang="nl-NL" sz="2200" dirty="0" smtClean="0"/>
          </a:p>
          <a:p>
            <a:pPr eaLnBrk="1" hangingPunct="1"/>
            <a:endParaRPr lang="en-GB" altLang="nl-NL" sz="2200" dirty="0" smtClean="0"/>
          </a:p>
          <a:p>
            <a:pPr eaLnBrk="1" hangingPunct="1"/>
            <a:endParaRPr lang="en-GB" altLang="nl-NL" sz="2400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60240" cy="64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0" y="6324600"/>
            <a:ext cx="2438400" cy="3048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sz="1500" dirty="0" smtClean="0">
                <a:solidFill>
                  <a:srgbClr val="751B68"/>
                </a:solidFill>
              </a:rPr>
              <a:t>Mass spectrometry 2016</a:t>
            </a:r>
            <a:endParaRPr lang="en-US" altLang="nl-NL" sz="15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45"/>
          <a:stretch/>
        </p:blipFill>
        <p:spPr bwMode="auto">
          <a:xfrm>
            <a:off x="539552" y="1484784"/>
            <a:ext cx="4745538" cy="479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6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1" b="40728"/>
          <a:stretch/>
        </p:blipFill>
        <p:spPr bwMode="auto">
          <a:xfrm>
            <a:off x="544114" y="1628799"/>
            <a:ext cx="7916317" cy="457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9FD664-9E16-4D0B-97AF-72714CF42CEA}" type="slidenum">
              <a:rPr lang="en-US" altLang="nl-NL" sz="1500">
                <a:solidFill>
                  <a:srgbClr val="751B68"/>
                </a:solidFill>
              </a:rPr>
              <a:pPr eaLnBrk="1" hangingPunct="1"/>
              <a:t>6</a:t>
            </a:fld>
            <a:endParaRPr lang="en-US" altLang="nl-NL" sz="1500" dirty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052736"/>
            <a:ext cx="8424936" cy="838200"/>
          </a:xfrm>
        </p:spPr>
        <p:txBody>
          <a:bodyPr/>
          <a:lstStyle/>
          <a:p>
            <a:pPr eaLnBrk="1" hangingPunct="1"/>
            <a:r>
              <a:rPr lang="en-GB" altLang="nl-NL" sz="2700" dirty="0" err="1" smtClean="0"/>
              <a:t>Hongdenafil</a:t>
            </a:r>
            <a:endParaRPr lang="en-GB" altLang="nl-NL" sz="2700" dirty="0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8840"/>
            <a:ext cx="5760640" cy="4320480"/>
          </a:xfrm>
        </p:spPr>
        <p:txBody>
          <a:bodyPr/>
          <a:lstStyle/>
          <a:p>
            <a:pPr eaLnBrk="1" hangingPunct="1"/>
            <a:endParaRPr lang="en-GB" altLang="nl-NL" sz="1600" dirty="0" smtClean="0"/>
          </a:p>
          <a:p>
            <a:pPr eaLnBrk="1" hangingPunct="1"/>
            <a:endParaRPr lang="en-GB" altLang="nl-NL" sz="1600" dirty="0" smtClean="0"/>
          </a:p>
          <a:p>
            <a:pPr eaLnBrk="1" hangingPunct="1"/>
            <a:endParaRPr lang="en-GB" altLang="nl-NL" sz="1600" dirty="0"/>
          </a:p>
          <a:p>
            <a:pPr marL="0" indent="0" eaLnBrk="1" hangingPunct="1">
              <a:buNone/>
            </a:pPr>
            <a:r>
              <a:rPr lang="en-GB" altLang="nl-NL" sz="2000" dirty="0" smtClean="0"/>
              <a:t/>
            </a:r>
            <a:br>
              <a:rPr lang="en-GB" altLang="nl-NL" sz="2000" dirty="0" smtClean="0"/>
            </a:br>
            <a:endParaRPr lang="en-GB" altLang="nl-NL" sz="2000" dirty="0" smtClean="0"/>
          </a:p>
          <a:p>
            <a:pPr eaLnBrk="1" hangingPunct="1"/>
            <a:endParaRPr lang="en-GB" altLang="nl-NL" sz="2200" dirty="0" smtClean="0"/>
          </a:p>
          <a:p>
            <a:pPr eaLnBrk="1" hangingPunct="1"/>
            <a:endParaRPr lang="en-GB" altLang="nl-NL" sz="2200" dirty="0" smtClean="0"/>
          </a:p>
          <a:p>
            <a:pPr eaLnBrk="1" hangingPunct="1"/>
            <a:endParaRPr lang="en-GB" altLang="nl-NL" sz="2200" dirty="0" smtClean="0"/>
          </a:p>
          <a:p>
            <a:pPr eaLnBrk="1" hangingPunct="1"/>
            <a:endParaRPr lang="en-GB" altLang="nl-NL" sz="2400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60240" cy="64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0" y="6324600"/>
            <a:ext cx="2438400" cy="3048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sz="1500" dirty="0" smtClean="0">
                <a:solidFill>
                  <a:srgbClr val="751B68"/>
                </a:solidFill>
              </a:rPr>
              <a:t>Mass spectrometry 2016</a:t>
            </a:r>
            <a:endParaRPr lang="en-US" altLang="nl-NL" sz="1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02"/>
          <a:stretch/>
        </p:blipFill>
        <p:spPr bwMode="auto">
          <a:xfrm>
            <a:off x="557867" y="1628799"/>
            <a:ext cx="6030357" cy="449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33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9FD664-9E16-4D0B-97AF-72714CF42CEA}" type="slidenum">
              <a:rPr lang="en-US" altLang="nl-NL" sz="1500">
                <a:solidFill>
                  <a:srgbClr val="751B68"/>
                </a:solidFill>
              </a:rPr>
              <a:pPr eaLnBrk="1" hangingPunct="1"/>
              <a:t>7</a:t>
            </a:fld>
            <a:endParaRPr lang="en-US" altLang="nl-NL" sz="1500" dirty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052736"/>
            <a:ext cx="8424936" cy="838200"/>
          </a:xfrm>
        </p:spPr>
        <p:txBody>
          <a:bodyPr/>
          <a:lstStyle/>
          <a:p>
            <a:pPr eaLnBrk="1" hangingPunct="1"/>
            <a:r>
              <a:rPr lang="en-GB" altLang="nl-NL" sz="2700" dirty="0" err="1" smtClean="0"/>
              <a:t>Vardenafil</a:t>
            </a:r>
            <a:endParaRPr lang="en-GB" altLang="nl-NL" sz="2700" dirty="0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8840"/>
            <a:ext cx="5760640" cy="4320480"/>
          </a:xfrm>
        </p:spPr>
        <p:txBody>
          <a:bodyPr/>
          <a:lstStyle/>
          <a:p>
            <a:pPr eaLnBrk="1" hangingPunct="1"/>
            <a:endParaRPr lang="en-GB" altLang="nl-NL" sz="1600" dirty="0" smtClean="0"/>
          </a:p>
          <a:p>
            <a:pPr eaLnBrk="1" hangingPunct="1"/>
            <a:endParaRPr lang="en-GB" altLang="nl-NL" sz="1600" dirty="0" smtClean="0"/>
          </a:p>
          <a:p>
            <a:pPr eaLnBrk="1" hangingPunct="1"/>
            <a:endParaRPr lang="en-GB" altLang="nl-NL" sz="1600" dirty="0"/>
          </a:p>
          <a:p>
            <a:pPr marL="0" indent="0" eaLnBrk="1" hangingPunct="1">
              <a:buNone/>
            </a:pPr>
            <a:r>
              <a:rPr lang="en-GB" altLang="nl-NL" sz="2000" dirty="0" smtClean="0"/>
              <a:t/>
            </a:r>
            <a:br>
              <a:rPr lang="en-GB" altLang="nl-NL" sz="2000" dirty="0" smtClean="0"/>
            </a:br>
            <a:endParaRPr lang="en-GB" altLang="nl-NL" sz="2000" dirty="0" smtClean="0"/>
          </a:p>
          <a:p>
            <a:pPr eaLnBrk="1" hangingPunct="1"/>
            <a:endParaRPr lang="en-GB" altLang="nl-NL" sz="2200" dirty="0" smtClean="0"/>
          </a:p>
          <a:p>
            <a:pPr eaLnBrk="1" hangingPunct="1"/>
            <a:endParaRPr lang="en-GB" altLang="nl-NL" sz="2200" dirty="0" smtClean="0"/>
          </a:p>
          <a:p>
            <a:pPr eaLnBrk="1" hangingPunct="1"/>
            <a:endParaRPr lang="en-GB" altLang="nl-NL" sz="2200" dirty="0" smtClean="0"/>
          </a:p>
          <a:p>
            <a:pPr eaLnBrk="1" hangingPunct="1"/>
            <a:endParaRPr lang="en-GB" altLang="nl-NL" sz="2400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60240" cy="64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0" y="6324600"/>
            <a:ext cx="2438400" cy="3048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sz="1500" dirty="0" smtClean="0">
                <a:solidFill>
                  <a:srgbClr val="751B68"/>
                </a:solidFill>
              </a:rPr>
              <a:t>Mass spectrometry 2016</a:t>
            </a:r>
            <a:endParaRPr lang="en-US" altLang="nl-NL" sz="1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27"/>
          <a:stretch/>
        </p:blipFill>
        <p:spPr bwMode="auto">
          <a:xfrm>
            <a:off x="539552" y="1556792"/>
            <a:ext cx="4176464" cy="410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1" b="44443"/>
          <a:stretch/>
        </p:blipFill>
        <p:spPr bwMode="auto">
          <a:xfrm>
            <a:off x="4716016" y="1536616"/>
            <a:ext cx="4070440" cy="232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7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9FD664-9E16-4D0B-97AF-72714CF42CEA}" type="slidenum">
              <a:rPr lang="en-US" altLang="nl-NL" sz="1500">
                <a:solidFill>
                  <a:srgbClr val="751B68"/>
                </a:solidFill>
              </a:rPr>
              <a:pPr eaLnBrk="1" hangingPunct="1"/>
              <a:t>8</a:t>
            </a:fld>
            <a:endParaRPr lang="en-US" altLang="nl-NL" sz="1500" dirty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052736"/>
            <a:ext cx="7391400" cy="838200"/>
          </a:xfrm>
        </p:spPr>
        <p:txBody>
          <a:bodyPr/>
          <a:lstStyle/>
          <a:p>
            <a:pPr eaLnBrk="1" hangingPunct="1"/>
            <a:r>
              <a:rPr lang="en-GB" altLang="nl-NL" dirty="0" smtClean="0"/>
              <a:t>Questions?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60240" cy="64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0" y="6324600"/>
            <a:ext cx="2438400" cy="3048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sz="1500" dirty="0">
                <a:solidFill>
                  <a:srgbClr val="751B68"/>
                </a:solidFill>
              </a:rPr>
              <a:t>Mass spectrometry 2016</a:t>
            </a:r>
            <a:endParaRPr lang="en-US" altLang="nl-NL" sz="1500" dirty="0"/>
          </a:p>
        </p:txBody>
      </p:sp>
      <p:sp>
        <p:nvSpPr>
          <p:cNvPr id="2" name="AutoShape 2" descr="http://www.chemistryjokes.com/images/i-used-to-be-obsessed-with-chromatography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http://cgicm.ca/wp/wp-content/uploads/2013/03/Question-Puzz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4536504" cy="443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85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</TotalTime>
  <Words>150</Words>
  <Application>Microsoft Office PowerPoint</Application>
  <PresentationFormat>On-screen Show (4:3)</PresentationFormat>
  <Paragraphs>71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Standaardontwerp</vt:lpstr>
      <vt:lpstr>Identification and evaluation of fragmentation pathways of PDE-5 inhibitor analogues using LC-QTOF-MS</vt:lpstr>
      <vt:lpstr>Phosphodiesterase type 5 (PDE-5) inhibitor analogues</vt:lpstr>
      <vt:lpstr>Tadalafil (C22H19N3O4), Mass – 389.1376</vt:lpstr>
      <vt:lpstr>Sildenafil (C22H30N6O4S), mass – 474.2049</vt:lpstr>
      <vt:lpstr>Avanafil</vt:lpstr>
      <vt:lpstr>Hongdenafil</vt:lpstr>
      <vt:lpstr>Vardenafil</vt:lpstr>
      <vt:lpstr>Questions?</vt:lpstr>
    </vt:vector>
  </TitlesOfParts>
  <Company>moi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me</dc:creator>
  <cp:lastModifiedBy>UvA</cp:lastModifiedBy>
  <cp:revision>97</cp:revision>
  <dcterms:created xsi:type="dcterms:W3CDTF">2007-08-09T18:52:28Z</dcterms:created>
  <dcterms:modified xsi:type="dcterms:W3CDTF">2016-12-01T13:37:39Z</dcterms:modified>
</cp:coreProperties>
</file>