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80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1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1B68"/>
    <a:srgbClr val="E98300"/>
    <a:srgbClr val="004E92"/>
    <a:srgbClr val="257835"/>
    <a:srgbClr val="90003E"/>
    <a:srgbClr val="BEB511"/>
    <a:srgbClr val="BC0031"/>
    <a:srgbClr val="003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03" autoAdjust="0"/>
    <p:restoredTop sz="85649" autoAdjust="0"/>
  </p:normalViewPr>
  <p:slideViewPr>
    <p:cSldViewPr>
      <p:cViewPr varScale="1">
        <p:scale>
          <a:sx n="69" d="100"/>
          <a:sy n="69" d="100"/>
        </p:scale>
        <p:origin x="86" y="21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nl-N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nl-N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noProof="0" smtClean="0"/>
              <a:t>Klik om de opmaakprofielen van de modeltekst te bewerken</a:t>
            </a:r>
          </a:p>
          <a:p>
            <a:pPr lvl="1"/>
            <a:r>
              <a:rPr lang="en-US" altLang="nl-NL" noProof="0" smtClean="0"/>
              <a:t>Tweede niveau</a:t>
            </a:r>
          </a:p>
          <a:p>
            <a:pPr lvl="2"/>
            <a:r>
              <a:rPr lang="en-US" altLang="nl-NL" noProof="0" smtClean="0"/>
              <a:t>Derde niveau</a:t>
            </a:r>
          </a:p>
          <a:p>
            <a:pPr lvl="3"/>
            <a:r>
              <a:rPr lang="en-US" altLang="nl-NL" noProof="0" smtClean="0"/>
              <a:t>Vierde niveau</a:t>
            </a:r>
          </a:p>
          <a:p>
            <a:pPr lvl="4"/>
            <a:r>
              <a:rPr lang="en-US" altLang="nl-NL" noProof="0" smtClean="0"/>
              <a:t>Vijfde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nl-N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3711988-BE61-4EF4-8DB4-1AD0DF422FE9}" type="slidenum">
              <a:rPr lang="en-US" altLang="nl-NL"/>
              <a:pPr>
                <a:defRPr/>
              </a:pPr>
              <a:t>‹#›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735660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11988-BE61-4EF4-8DB4-1AD0DF422FE9}" type="slidenum">
              <a:rPr lang="en-US" altLang="nl-NL" smtClean="0"/>
              <a:pPr>
                <a:defRPr/>
              </a:pPr>
              <a:t>3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773395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11988-BE61-4EF4-8DB4-1AD0DF422FE9}" type="slidenum">
              <a:rPr lang="en-US" altLang="nl-NL" smtClean="0"/>
              <a:pPr>
                <a:defRPr/>
              </a:pPr>
              <a:t>4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647949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nl-NL" smtClean="0"/>
              <a:t>Type your footer here</a:t>
            </a:r>
            <a:endParaRPr lang="en-US" altLang="nl-NL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2B385-69A6-4A0F-BEA7-9532D3FD93DD}" type="slidenum">
              <a:rPr lang="en-US" altLang="nl-NL" smtClean="0"/>
              <a:pPr>
                <a:defRPr/>
              </a:pPr>
              <a:t>‹#›</a:t>
            </a:fld>
            <a:endParaRPr lang="en-US" altLang="nl-NL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8918279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nl-NL" smtClean="0"/>
              <a:t>Type your footer here</a:t>
            </a:r>
            <a:endParaRPr lang="en-US" altLang="nl-NL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2B385-69A6-4A0F-BEA7-9532D3FD93DD}" type="slidenum">
              <a:rPr lang="en-US" altLang="nl-NL" smtClean="0"/>
              <a:pPr>
                <a:defRPr/>
              </a:pPr>
              <a:t>‹#›</a:t>
            </a:fld>
            <a:endParaRPr lang="en-US" alt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741210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nl-NL" smtClean="0"/>
              <a:t>Type your footer here</a:t>
            </a:r>
            <a:endParaRPr lang="en-US" altLang="nl-NL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2B385-69A6-4A0F-BEA7-9532D3FD93DD}" type="slidenum">
              <a:rPr lang="en-US" altLang="nl-NL" smtClean="0"/>
              <a:pPr>
                <a:defRPr/>
              </a:pPr>
              <a:t>‹#›</a:t>
            </a:fld>
            <a:endParaRPr lang="en-US" alt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78195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nl-NL" smtClean="0"/>
              <a:t>Type your footer here</a:t>
            </a:r>
            <a:endParaRPr lang="en-US" altLang="nl-NL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2B385-69A6-4A0F-BEA7-9532D3FD93DD}" type="slidenum">
              <a:rPr lang="en-US" altLang="nl-NL" smtClean="0"/>
              <a:pPr>
                <a:defRPr/>
              </a:pPr>
              <a:t>‹#›</a:t>
            </a:fld>
            <a:endParaRPr lang="en-US" alt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374150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nl-NL" smtClean="0"/>
              <a:t>Type your footer here</a:t>
            </a:r>
            <a:endParaRPr lang="en-US" altLang="nl-NL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2B385-69A6-4A0F-BEA7-9532D3FD93DD}" type="slidenum">
              <a:rPr lang="en-US" altLang="nl-NL" smtClean="0"/>
              <a:pPr>
                <a:defRPr/>
              </a:pPr>
              <a:t>‹#›</a:t>
            </a:fld>
            <a:endParaRPr lang="en-US" altLang="nl-NL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001618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nl-NL" smtClean="0"/>
              <a:t>Type your footer here</a:t>
            </a:r>
            <a:endParaRPr lang="en-US" altLang="nl-NL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2B385-69A6-4A0F-BEA7-9532D3FD93DD}" type="slidenum">
              <a:rPr lang="en-US" altLang="nl-NL" smtClean="0"/>
              <a:pPr>
                <a:defRPr/>
              </a:pPr>
              <a:t>‹#›</a:t>
            </a:fld>
            <a:endParaRPr lang="en-US" alt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351135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nl-NL" smtClean="0"/>
              <a:t>Type your footer here</a:t>
            </a:r>
            <a:endParaRPr lang="en-US" altLang="nl-NL">
              <a:solidFill>
                <a:schemeClr val="tx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2B385-69A6-4A0F-BEA7-9532D3FD93DD}" type="slidenum">
              <a:rPr lang="en-US" altLang="nl-NL" smtClean="0"/>
              <a:pPr>
                <a:defRPr/>
              </a:pPr>
              <a:t>‹#›</a:t>
            </a:fld>
            <a:endParaRPr lang="en-US" alt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246320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nl-NL" smtClean="0"/>
              <a:t>Type your footer here</a:t>
            </a:r>
            <a:endParaRPr lang="en-US" altLang="nl-NL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2B385-69A6-4A0F-BEA7-9532D3FD93DD}" type="slidenum">
              <a:rPr lang="en-US" altLang="nl-NL" smtClean="0"/>
              <a:pPr>
                <a:defRPr/>
              </a:pPr>
              <a:t>‹#›</a:t>
            </a:fld>
            <a:endParaRPr lang="en-US" alt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4892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altLang="nl-NL" smtClean="0"/>
              <a:t>Type your footer here</a:t>
            </a:r>
            <a:endParaRPr lang="en-US" altLang="nl-NL">
              <a:solidFill>
                <a:schemeClr val="tx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2B385-69A6-4A0F-BEA7-9532D3FD93DD}" type="slidenum">
              <a:rPr lang="en-US" altLang="nl-NL" smtClean="0"/>
              <a:pPr>
                <a:defRPr/>
              </a:pPr>
              <a:t>‹#›</a:t>
            </a:fld>
            <a:endParaRPr lang="en-US" alt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480647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altLang="nl-NL" smtClean="0"/>
              <a:t>Type your footer here</a:t>
            </a:r>
            <a:endParaRPr lang="en-US" altLang="nl-NL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0D2B385-69A6-4A0F-BEA7-9532D3FD93DD}" type="slidenum">
              <a:rPr lang="en-US" altLang="nl-NL" smtClean="0"/>
              <a:pPr>
                <a:defRPr/>
              </a:pPr>
              <a:t>‹#›</a:t>
            </a:fld>
            <a:endParaRPr lang="en-US" alt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424293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nl-NL" smtClean="0"/>
              <a:t>Type your footer here</a:t>
            </a:r>
            <a:endParaRPr lang="en-US" altLang="nl-NL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2B385-69A6-4A0F-BEA7-9532D3FD93DD}" type="slidenum">
              <a:rPr lang="en-US" altLang="nl-NL" smtClean="0"/>
              <a:pPr>
                <a:defRPr/>
              </a:pPr>
              <a:t>‹#›</a:t>
            </a:fld>
            <a:endParaRPr lang="en-US" alt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197241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altLang="nl-NL" smtClean="0"/>
              <a:t>Type your footer here</a:t>
            </a:r>
            <a:endParaRPr lang="en-US" altLang="nl-NL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0D2B385-69A6-4A0F-BEA7-9532D3FD93DD}" type="slidenum">
              <a:rPr lang="en-US" altLang="nl-NL" smtClean="0"/>
              <a:pPr>
                <a:defRPr/>
              </a:pPr>
              <a:t>‹#›</a:t>
            </a:fld>
            <a:endParaRPr lang="en-US" altLang="nl-NL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9855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ncbi.nlm.nih.gov/pubmed/2472588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55576" y="4005064"/>
            <a:ext cx="90364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Juan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Bian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Yun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Xue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Kai Yao,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Xue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Chao Yan, Yan Wang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School of Pharmacy, Shanghai Jiao Tong University, Shanghai 200240, China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5435730"/>
            <a:ext cx="27998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Rovshen </a:t>
            </a:r>
            <a:r>
              <a:rPr lang="en-US" altLang="nl-N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Charygeldiyev</a:t>
            </a:r>
            <a:endParaRPr lang="en-US" altLang="nl-N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Vrije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University Amsterdam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</p:spPr>
        <p:txBody>
          <a:bodyPr/>
          <a:lstStyle/>
          <a:p>
            <a:pPr>
              <a:defRPr/>
            </a:pPr>
            <a:r>
              <a:rPr lang="en-US" altLang="nl-NL" dirty="0" smtClean="0"/>
              <a:t>1</a:t>
            </a:r>
            <a:endParaRPr lang="en-US" altLang="nl-NL" dirty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0776130"/>
              </p:ext>
            </p:extLst>
          </p:nvPr>
        </p:nvGraphicFramePr>
        <p:xfrm>
          <a:off x="0" y="1374827"/>
          <a:ext cx="9144000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8911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Solid-phase extraction approach for phospholipids profiling by </a:t>
                      </a:r>
                      <a:r>
                        <a:rPr lang="en-US" sz="32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titania</a:t>
                      </a:r>
                      <a:r>
                        <a:rPr lang="en-US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-coated silica microspheres prior to reversed-phase liquid chromatography–evaporative light scattering detection and tandem mass spectrometry analysis</a:t>
                      </a:r>
                      <a:endParaRPr lang="ru-RU" sz="3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7875" t="22399" r="63776" b="70601"/>
          <a:stretch/>
        </p:blipFill>
        <p:spPr>
          <a:xfrm>
            <a:off x="179512" y="123775"/>
            <a:ext cx="3633611" cy="504668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4624"/>
            <a:ext cx="2160240" cy="642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5950" y="6452459"/>
            <a:ext cx="697434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400" u="sng" dirty="0">
                <a:hlinkClick r:id="rId4" tooltip="Talanta."/>
              </a:rPr>
              <a:t>Talanta.</a:t>
            </a:r>
            <a:r>
              <a:rPr lang="fi-FI" sz="1400" dirty="0"/>
              <a:t> 2014 Jun;123:233-40. doi: 10.1016/j.talanta.2014.02.001. Epub 2014 Feb 12.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12846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65E090-36E6-4BDD-8E20-4EFAAFB92219}" type="slidenum">
              <a:rPr lang="en-US" altLang="nl-NL" smtClean="0"/>
              <a:pPr>
                <a:defRPr/>
              </a:pPr>
              <a:t>2</a:t>
            </a:fld>
            <a:endParaRPr lang="en-US" altLang="nl-NL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13449" y="0"/>
            <a:ext cx="9157450" cy="47667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100023"/>
              </p:ext>
            </p:extLst>
          </p:nvPr>
        </p:nvGraphicFramePr>
        <p:xfrm>
          <a:off x="-11150" y="499499"/>
          <a:ext cx="9155152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9967"/>
                <a:gridCol w="3178665"/>
                <a:gridCol w="32865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Type of SPE column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Advantages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Disadvantages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Porous Si, Si modified with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C</a:t>
                      </a:r>
                      <a:r>
                        <a:rPr lang="en-US" sz="1800" baseline="-25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18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, CN, NH</a:t>
                      </a:r>
                      <a:r>
                        <a:rPr lang="en-US" sz="1800" baseline="-25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 groups</a:t>
                      </a:r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Not high selectivity and efficiency</a:t>
                      </a:r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Metal oxides (ZrO</a:t>
                      </a:r>
                      <a:r>
                        <a:rPr lang="en-US" sz="1800" baseline="-25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, TiO</a:t>
                      </a:r>
                      <a:r>
                        <a:rPr lang="en-US" sz="1800" baseline="-25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</a:rPr>
                        <a:t>)</a:t>
                      </a:r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Higher </a:t>
                      </a:r>
                      <a:r>
                        <a:rPr lang="en-US" dirty="0" smtClean="0">
                          <a:latin typeface="+mn-lt"/>
                        </a:rPr>
                        <a:t>selectivity (binding affinity for phosphate groups)</a:t>
                      </a:r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Small surface area, pore</a:t>
                      </a:r>
                      <a:r>
                        <a:rPr lang="en-US" baseline="0" dirty="0" smtClean="0">
                          <a:latin typeface="+mn-lt"/>
                        </a:rPr>
                        <a:t> volume, lack of porous structure</a:t>
                      </a:r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+mn-lt"/>
                        </a:rPr>
                        <a:t>Metal oxide-coated mesoporous silica </a:t>
                      </a:r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Large surface area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Large pore volume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Highly selective and efficient isolation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11560" y="3815891"/>
            <a:ext cx="915745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Synthesis: water-vapor-induced internal </a:t>
            </a:r>
            <a:r>
              <a:rPr lang="en-US" dirty="0" smtClean="0"/>
              <a:t>hydrolysis: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Tetrabutyl</a:t>
            </a:r>
            <a:r>
              <a:rPr lang="en-US" dirty="0" smtClean="0"/>
              <a:t> </a:t>
            </a:r>
            <a:r>
              <a:rPr lang="en-US" dirty="0" err="1"/>
              <a:t>titanate</a:t>
            </a:r>
            <a:r>
              <a:rPr lang="en-US" dirty="0"/>
              <a:t> (</a:t>
            </a:r>
            <a:r>
              <a:rPr lang="en-US" dirty="0" err="1"/>
              <a:t>Ti</a:t>
            </a:r>
            <a:r>
              <a:rPr lang="en-US" dirty="0"/>
              <a:t>(OC</a:t>
            </a:r>
            <a:r>
              <a:rPr lang="en-US" baseline="-25000" dirty="0"/>
              <a:t>4</a:t>
            </a:r>
            <a:r>
              <a:rPr lang="en-US" dirty="0"/>
              <a:t>H</a:t>
            </a:r>
            <a:r>
              <a:rPr lang="en-US" baseline="-25000" dirty="0"/>
              <a:t>9</a:t>
            </a:r>
            <a:r>
              <a:rPr lang="en-US" dirty="0"/>
              <a:t>)</a:t>
            </a:r>
            <a:r>
              <a:rPr lang="en-US" baseline="-25000" dirty="0"/>
              <a:t>4</a:t>
            </a:r>
            <a:r>
              <a:rPr lang="en-US" dirty="0"/>
              <a:t>) + Silica </a:t>
            </a:r>
            <a:r>
              <a:rPr lang="en-US" dirty="0" smtClean="0"/>
              <a:t>microspheres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ClrTx/>
              <a:buFont typeface="Arial" panose="020B0604020202020204" pitchFamily="34" charset="0"/>
              <a:buChar char="•"/>
            </a:pPr>
            <a:r>
              <a:rPr lang="en-US" dirty="0"/>
              <a:t>Synthesized material: employed as a sorbent in SPE </a:t>
            </a:r>
            <a:r>
              <a:rPr lang="en-US" dirty="0" smtClean="0"/>
              <a:t>column</a:t>
            </a: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3450" y="-123093"/>
            <a:ext cx="6084168" cy="598634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Stationery phase of SPE column for phospholipids extraction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73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07" y="1229346"/>
            <a:ext cx="5653616" cy="486395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95535" y="611977"/>
            <a:ext cx="50405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000000"/>
                </a:solidFill>
                <a:latin typeface="JNDEE K+ Adv O T 863180fb"/>
              </a:rPr>
              <a:t>XRD </a:t>
            </a:r>
            <a:r>
              <a:rPr lang="en-US" sz="1600" b="1" dirty="0" smtClean="0">
                <a:solidFill>
                  <a:srgbClr val="000000"/>
                </a:solidFill>
                <a:latin typeface="JNDEE K+ Adv O T 863180fb"/>
              </a:rPr>
              <a:t>spectra of the SiO</a:t>
            </a:r>
            <a:r>
              <a:rPr lang="en-US" sz="1600" b="1" baseline="-25000" dirty="0" smtClean="0">
                <a:solidFill>
                  <a:srgbClr val="000000"/>
                </a:solidFill>
                <a:latin typeface="JNDEE K+ Adv O T 863180fb"/>
              </a:rPr>
              <a:t>2</a:t>
            </a:r>
            <a:r>
              <a:rPr lang="en-US" sz="1600" b="1" dirty="0">
                <a:solidFill>
                  <a:srgbClr val="000000"/>
                </a:solidFill>
                <a:latin typeface="JNDEE K+ Adv O T 863180fb"/>
              </a:rPr>
              <a:t>, TiO</a:t>
            </a:r>
            <a:r>
              <a:rPr lang="en-US" sz="1600" b="1" baseline="-25000" dirty="0">
                <a:solidFill>
                  <a:srgbClr val="000000"/>
                </a:solidFill>
                <a:latin typeface="JNDEE K+ Adv O T 863180fb"/>
              </a:rPr>
              <a:t>2</a:t>
            </a:r>
            <a:r>
              <a:rPr lang="en-US" sz="1600" b="1" dirty="0">
                <a:solidFill>
                  <a:srgbClr val="000000"/>
                </a:solidFill>
                <a:latin typeface="JNDEE K+ Adv O T 863180fb"/>
              </a:rPr>
              <a:t>, </a:t>
            </a:r>
            <a:r>
              <a:rPr lang="en-US" sz="1600" b="1" dirty="0" smtClean="0">
                <a:solidFill>
                  <a:srgbClr val="000000"/>
                </a:solidFill>
                <a:latin typeface="JNDEE K+ Adv O T 863180fb"/>
              </a:rPr>
              <a:t>5 </a:t>
            </a:r>
            <a:r>
              <a:rPr lang="en-US" sz="1600" b="1" dirty="0" err="1" smtClean="0">
                <a:solidFill>
                  <a:srgbClr val="000000"/>
                </a:solidFill>
                <a:latin typeface="JNDEE K+ Adv O T 863180fb"/>
              </a:rPr>
              <a:t>wt</a:t>
            </a:r>
            <a:r>
              <a:rPr lang="en-US" sz="1600" b="1" dirty="0" smtClean="0">
                <a:solidFill>
                  <a:srgbClr val="000000"/>
                </a:solidFill>
                <a:latin typeface="JNDEE K+ Adv O T 863180fb"/>
              </a:rPr>
              <a:t>% TiO</a:t>
            </a:r>
            <a:r>
              <a:rPr lang="en-US" sz="1600" b="1" baseline="-25000" dirty="0" smtClean="0">
                <a:solidFill>
                  <a:srgbClr val="000000"/>
                </a:solidFill>
                <a:latin typeface="JNDEE K+ Adv O T 863180fb"/>
              </a:rPr>
              <a:t>2</a:t>
            </a:r>
            <a:r>
              <a:rPr lang="en-US" sz="1600" b="1" dirty="0" smtClean="0">
                <a:solidFill>
                  <a:srgbClr val="000000"/>
                </a:solidFill>
                <a:latin typeface="JNDEE K+ Adv O T 863180fb"/>
              </a:rPr>
              <a:t>/SiO</a:t>
            </a:r>
            <a:r>
              <a:rPr lang="en-US" sz="1600" b="1" baseline="-25000" dirty="0" smtClean="0">
                <a:solidFill>
                  <a:srgbClr val="000000"/>
                </a:solidFill>
                <a:latin typeface="JNDEE K+ Adv O T 863180fb"/>
              </a:rPr>
              <a:t>2</a:t>
            </a:r>
            <a:r>
              <a:rPr lang="en-US" sz="1600" b="1" dirty="0">
                <a:solidFill>
                  <a:srgbClr val="000000"/>
                </a:solidFill>
                <a:latin typeface="JNDEE K+ Adv O T 863180fb"/>
              </a:rPr>
              <a:t>, </a:t>
            </a:r>
            <a:r>
              <a:rPr lang="en-US" sz="1600" b="1" dirty="0" smtClean="0">
                <a:solidFill>
                  <a:srgbClr val="000000"/>
                </a:solidFill>
                <a:latin typeface="JNDEE K+ Adv O T 863180fb"/>
              </a:rPr>
              <a:t>7.5 </a:t>
            </a:r>
            <a:r>
              <a:rPr lang="en-US" sz="1600" b="1" dirty="0" err="1" smtClean="0">
                <a:solidFill>
                  <a:srgbClr val="000000"/>
                </a:solidFill>
                <a:latin typeface="JNDEE K+ Adv O T 863180fb"/>
              </a:rPr>
              <a:t>wt</a:t>
            </a:r>
            <a:r>
              <a:rPr lang="en-US" sz="1600" b="1" dirty="0" smtClean="0">
                <a:solidFill>
                  <a:srgbClr val="000000"/>
                </a:solidFill>
                <a:latin typeface="JNDEE K+ Adv O T 863180fb"/>
              </a:rPr>
              <a:t>% TiO</a:t>
            </a:r>
            <a:r>
              <a:rPr lang="en-US" sz="1600" b="1" baseline="-25000" dirty="0" smtClean="0">
                <a:solidFill>
                  <a:srgbClr val="000000"/>
                </a:solidFill>
                <a:latin typeface="JNDEE K+ Adv O T 863180fb"/>
              </a:rPr>
              <a:t>2</a:t>
            </a:r>
            <a:r>
              <a:rPr lang="en-US" sz="1600" b="1" dirty="0" smtClean="0">
                <a:solidFill>
                  <a:srgbClr val="000000"/>
                </a:solidFill>
                <a:latin typeface="JNDEE K+ Adv O T 863180fb"/>
              </a:rPr>
              <a:t>/SiO</a:t>
            </a:r>
            <a:r>
              <a:rPr lang="en-US" sz="1600" b="1" baseline="-25000" dirty="0" smtClean="0">
                <a:solidFill>
                  <a:srgbClr val="000000"/>
                </a:solidFill>
                <a:latin typeface="JNDEE K+ Adv O T 863180fb"/>
              </a:rPr>
              <a:t>2</a:t>
            </a:r>
            <a:r>
              <a:rPr lang="en-US" sz="1600" b="1" dirty="0" smtClean="0">
                <a:solidFill>
                  <a:srgbClr val="000000"/>
                </a:solidFill>
                <a:latin typeface="JNDEE K+ Adv O T 863180fb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JNDEE K+ Adv O T 863180fb"/>
              </a:rPr>
              <a:t>and </a:t>
            </a:r>
            <a:r>
              <a:rPr lang="en-US" sz="1600" b="1" dirty="0" smtClean="0">
                <a:solidFill>
                  <a:srgbClr val="000000"/>
                </a:solidFill>
                <a:latin typeface="JNDEE K+ Adv O T 863180fb"/>
              </a:rPr>
              <a:t>10 </a:t>
            </a:r>
            <a:r>
              <a:rPr lang="en-US" sz="1600" b="1" dirty="0" err="1" smtClean="0">
                <a:solidFill>
                  <a:srgbClr val="000000"/>
                </a:solidFill>
                <a:latin typeface="JNDEE K+ Adv O T 863180fb"/>
              </a:rPr>
              <a:t>wt</a:t>
            </a:r>
            <a:r>
              <a:rPr lang="en-US" sz="1600" b="1" dirty="0">
                <a:solidFill>
                  <a:srgbClr val="000000"/>
                </a:solidFill>
                <a:latin typeface="JNDEE K+ Adv O T 863180fb"/>
              </a:rPr>
              <a:t>% </a:t>
            </a:r>
            <a:r>
              <a:rPr lang="en-US" sz="1600" b="1" dirty="0" smtClean="0">
                <a:solidFill>
                  <a:srgbClr val="000000"/>
                </a:solidFill>
                <a:latin typeface="JNDEE K+ Adv O T 863180fb"/>
              </a:rPr>
              <a:t>TiO</a:t>
            </a:r>
            <a:r>
              <a:rPr lang="en-US" sz="1600" b="1" baseline="-25000" dirty="0" smtClean="0">
                <a:solidFill>
                  <a:srgbClr val="000000"/>
                </a:solidFill>
                <a:latin typeface="JNDEE K+ Adv O T 863180fb"/>
              </a:rPr>
              <a:t>2</a:t>
            </a:r>
            <a:r>
              <a:rPr lang="en-US" sz="1600" b="1" dirty="0" smtClean="0">
                <a:solidFill>
                  <a:srgbClr val="000000"/>
                </a:solidFill>
                <a:latin typeface="JNDEE K+ Adv O T 863180fb"/>
              </a:rPr>
              <a:t>/SiO</a:t>
            </a:r>
            <a:r>
              <a:rPr lang="en-US" sz="1600" b="1" baseline="-25000" dirty="0" smtClean="0">
                <a:solidFill>
                  <a:srgbClr val="000000"/>
                </a:solidFill>
                <a:latin typeface="JNDEE K+ Adv O T 863180fb"/>
              </a:rPr>
              <a:t>2</a:t>
            </a:r>
            <a:r>
              <a:rPr lang="en-US" sz="1600" b="1" dirty="0">
                <a:solidFill>
                  <a:srgbClr val="000000"/>
                </a:solidFill>
                <a:latin typeface="JNDEE K+ Adv O T 863180fb"/>
              </a:rPr>
              <a:t>. </a:t>
            </a:r>
            <a:endParaRPr lang="ru-RU" sz="4400" b="1" dirty="0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</p:spPr>
        <p:txBody>
          <a:bodyPr/>
          <a:lstStyle/>
          <a:p>
            <a:pPr>
              <a:defRPr/>
            </a:pPr>
            <a:r>
              <a:rPr lang="en-US" altLang="nl-NL" dirty="0" smtClean="0"/>
              <a:t>3</a:t>
            </a:r>
            <a:endParaRPr lang="en-US" altLang="nl-NL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742623" y="1556792"/>
            <a:ext cx="2666740" cy="43204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734502" y="1065510"/>
            <a:ext cx="28803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 peaks corresponding to crystalline TiO</a:t>
            </a:r>
            <a:r>
              <a:rPr lang="en-US" baseline="-25000" dirty="0" smtClean="0"/>
              <a:t>2</a:t>
            </a:r>
            <a:r>
              <a:rPr lang="en-US" dirty="0" smtClean="0"/>
              <a:t> – </a:t>
            </a:r>
            <a:r>
              <a:rPr lang="en-US" u="sng" dirty="0" smtClean="0"/>
              <a:t>all TiO</a:t>
            </a:r>
            <a:r>
              <a:rPr lang="en-US" u="sng" baseline="-25000" dirty="0" smtClean="0"/>
              <a:t>2</a:t>
            </a:r>
            <a:r>
              <a:rPr lang="en-US" u="sng" dirty="0" smtClean="0"/>
              <a:t> on surface of SiO</a:t>
            </a:r>
            <a:r>
              <a:rPr lang="en-US" u="sng" baseline="-25000" dirty="0"/>
              <a:t>2</a:t>
            </a:r>
            <a:endParaRPr lang="ru-RU" u="sng" baseline="-25000" dirty="0"/>
          </a:p>
        </p:txBody>
      </p:sp>
    </p:spTree>
    <p:extLst>
      <p:ext uri="{BB962C8B-B14F-4D97-AF65-F5344CB8AC3E}">
        <p14:creationId xmlns:p14="http://schemas.microsoft.com/office/powerpoint/2010/main" val="206837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749" y="576767"/>
            <a:ext cx="6048672" cy="540164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036923" y="2295809"/>
            <a:ext cx="26170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JNDEE K+ Adv O T 863180fb"/>
              </a:rPr>
              <a:t>The BET surface areas </a:t>
            </a:r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431644"/>
              </p:ext>
            </p:extLst>
          </p:nvPr>
        </p:nvGraphicFramePr>
        <p:xfrm>
          <a:off x="5766795" y="2665141"/>
          <a:ext cx="321705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0712"/>
                <a:gridCol w="1186338"/>
              </a:tblGrid>
              <a:tr h="293752">
                <a:tc>
                  <a:txBody>
                    <a:bodyPr/>
                    <a:lstStyle/>
                    <a:p>
                      <a:r>
                        <a:rPr lang="en-US" dirty="0" smtClean="0"/>
                        <a:t>SiO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baseline="0" dirty="0" smtClean="0"/>
                        <a:t> (m</a:t>
                      </a:r>
                      <a:r>
                        <a:rPr lang="en-US" baseline="30000" dirty="0" smtClean="0"/>
                        <a:t>2</a:t>
                      </a:r>
                      <a:r>
                        <a:rPr lang="en-US" baseline="0" dirty="0" smtClean="0"/>
                        <a:t>/g)</a:t>
                      </a:r>
                      <a:endParaRPr lang="ru-RU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346.9385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 </a:t>
                      </a:r>
                      <a:r>
                        <a:rPr lang="en-US" dirty="0" err="1" smtClean="0"/>
                        <a:t>wt</a:t>
                      </a:r>
                      <a:r>
                        <a:rPr lang="en-US" dirty="0" smtClean="0"/>
                        <a:t>%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SiO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/TiO</a:t>
                      </a:r>
                      <a:r>
                        <a:rPr lang="en-US" baseline="-25000" dirty="0" smtClean="0"/>
                        <a:t>2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338.2478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7,5 </a:t>
                      </a:r>
                      <a:r>
                        <a:rPr lang="en-US" dirty="0" err="1" smtClean="0"/>
                        <a:t>wt</a:t>
                      </a:r>
                      <a:r>
                        <a:rPr lang="en-US" dirty="0" smtClean="0"/>
                        <a:t>%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SiO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/TiO</a:t>
                      </a:r>
                      <a:r>
                        <a:rPr lang="en-US" baseline="-25000" dirty="0" smtClean="0"/>
                        <a:t>2</a:t>
                      </a:r>
                      <a:endParaRPr lang="ru-RU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341.1507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 </a:t>
                      </a:r>
                      <a:r>
                        <a:rPr lang="en-US" dirty="0" err="1" smtClean="0"/>
                        <a:t>wt</a:t>
                      </a:r>
                      <a:r>
                        <a:rPr lang="en-US" dirty="0" smtClean="0"/>
                        <a:t>%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SiO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/TiO</a:t>
                      </a:r>
                      <a:r>
                        <a:rPr lang="en-US" baseline="-25000" dirty="0" smtClean="0"/>
                        <a:t>2</a:t>
                      </a:r>
                      <a:endParaRPr lang="ru-RU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335.8712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TiO</a:t>
                      </a:r>
                      <a:r>
                        <a:rPr lang="en-US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ru-RU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36.1042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5776812" y="4588043"/>
            <a:ext cx="33804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JNDEE K+ Adv O T 863180fb"/>
              </a:rPr>
              <a:t>Slight difference between pure SiO</a:t>
            </a:r>
            <a:r>
              <a:rPr lang="en-US" baseline="-25000" dirty="0" smtClean="0">
                <a:solidFill>
                  <a:srgbClr val="000000"/>
                </a:solidFill>
                <a:latin typeface="JNDEE K+ Adv O T 863180fb"/>
              </a:rPr>
              <a:t>2</a:t>
            </a:r>
            <a:r>
              <a:rPr lang="en-US" dirty="0" smtClean="0">
                <a:solidFill>
                  <a:srgbClr val="000000"/>
                </a:solidFill>
                <a:latin typeface="JNDEE K+ Adv O T 863180fb"/>
              </a:rPr>
              <a:t> and </a:t>
            </a:r>
            <a:r>
              <a:rPr lang="en-US" dirty="0" smtClean="0"/>
              <a:t>SiO2/TiO</a:t>
            </a:r>
            <a:r>
              <a:rPr lang="en-US" baseline="-25000" dirty="0" smtClean="0"/>
              <a:t>2</a:t>
            </a:r>
            <a:r>
              <a:rPr lang="en-US" dirty="0" smtClean="0"/>
              <a:t> - means </a:t>
            </a:r>
            <a:r>
              <a:rPr lang="en-US" dirty="0" smtClean="0"/>
              <a:t>surface area is </a:t>
            </a:r>
            <a:r>
              <a:rPr lang="en-US" u="sng" dirty="0" smtClean="0"/>
              <a:t>sufficient</a:t>
            </a:r>
            <a:r>
              <a:rPr lang="en-US" u="sng" dirty="0" smtClean="0">
                <a:solidFill>
                  <a:srgbClr val="000000"/>
                </a:solidFill>
                <a:latin typeface="JNDEE K+ Adv O T 863180fb"/>
              </a:rPr>
              <a:t> </a:t>
            </a:r>
            <a:endParaRPr lang="ru-RU" u="sng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41404" y="476672"/>
            <a:ext cx="55707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JNDEE K+ Adv O T 863180fb"/>
              </a:rPr>
              <a:t>Pore size distribution curve from BJH adsorption</a:t>
            </a:r>
            <a:endParaRPr lang="ru-RU" b="1" dirty="0"/>
          </a:p>
        </p:txBody>
      </p:sp>
      <p:sp>
        <p:nvSpPr>
          <p:cNvPr id="1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</p:spPr>
        <p:txBody>
          <a:bodyPr/>
          <a:lstStyle/>
          <a:p>
            <a:pPr>
              <a:defRPr/>
            </a:pPr>
            <a:r>
              <a:rPr lang="en-US" altLang="nl-NL" dirty="0" smtClean="0"/>
              <a:t>4</a:t>
            </a:r>
            <a:endParaRPr lang="en-US" altLang="nl-NL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036923" y="745344"/>
            <a:ext cx="27835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JNDEE K+ Adv O T 863180fb"/>
              </a:rPr>
              <a:t>Average pore size for </a:t>
            </a:r>
            <a:r>
              <a:rPr lang="en-US" u="sng" dirty="0" smtClean="0">
                <a:solidFill>
                  <a:srgbClr val="000000"/>
                </a:solidFill>
                <a:latin typeface="JNDEE K+ Adv O T 863180fb"/>
              </a:rPr>
              <a:t>both</a:t>
            </a:r>
            <a:r>
              <a:rPr lang="en-US" dirty="0" smtClean="0">
                <a:solidFill>
                  <a:srgbClr val="000000"/>
                </a:solidFill>
                <a:latin typeface="JNDEE K+ Adv O T 863180fb"/>
              </a:rPr>
              <a:t> SiO</a:t>
            </a:r>
            <a:r>
              <a:rPr lang="en-US" baseline="-25000" dirty="0" smtClean="0">
                <a:solidFill>
                  <a:srgbClr val="000000"/>
                </a:solidFill>
                <a:latin typeface="JNDEE K+ Adv O T 863180fb"/>
              </a:rPr>
              <a:t>2</a:t>
            </a:r>
            <a:r>
              <a:rPr lang="en-US" dirty="0" smtClean="0">
                <a:solidFill>
                  <a:srgbClr val="000000"/>
                </a:solidFill>
                <a:latin typeface="JNDEE K+ Adv O T 863180fb"/>
              </a:rPr>
              <a:t> and SiO</a:t>
            </a:r>
            <a:r>
              <a:rPr lang="en-US" baseline="-25000" dirty="0" smtClean="0">
                <a:solidFill>
                  <a:srgbClr val="000000"/>
                </a:solidFill>
                <a:latin typeface="JNDEE K+ Adv O T 863180fb"/>
              </a:rPr>
              <a:t>2</a:t>
            </a:r>
            <a:r>
              <a:rPr lang="en-US" dirty="0" smtClean="0">
                <a:solidFill>
                  <a:srgbClr val="000000"/>
                </a:solidFill>
                <a:latin typeface="JNDEE K+ Adv O T 863180fb"/>
              </a:rPr>
              <a:t>/TiO</a:t>
            </a:r>
            <a:r>
              <a:rPr lang="en-US" baseline="-25000" dirty="0" smtClean="0">
                <a:solidFill>
                  <a:srgbClr val="000000"/>
                </a:solidFill>
                <a:latin typeface="JNDEE K+ Adv O T 863180fb"/>
              </a:rPr>
              <a:t>2</a:t>
            </a:r>
            <a:r>
              <a:rPr lang="en-US" dirty="0" smtClean="0">
                <a:solidFill>
                  <a:srgbClr val="000000"/>
                </a:solidFill>
                <a:latin typeface="JNDEE K+ Adv O T 863180fb"/>
              </a:rPr>
              <a:t> materials: </a:t>
            </a:r>
            <a:r>
              <a:rPr lang="en-US" b="1" u="sng" dirty="0" smtClean="0">
                <a:solidFill>
                  <a:srgbClr val="000000"/>
                </a:solidFill>
                <a:latin typeface="JNDEE K+ Adv O T 863180fb"/>
              </a:rPr>
              <a:t>12 nm</a:t>
            </a:r>
            <a:endParaRPr lang="ru-RU" b="1" u="sng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576767"/>
            <a:ext cx="288032" cy="4039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0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5952" y="0"/>
            <a:ext cx="5040560" cy="541819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539766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JNDEE K+ Adv O T 863180fb"/>
              </a:rPr>
              <a:t>SPE-LS – loading solution;</a:t>
            </a:r>
          </a:p>
          <a:p>
            <a:r>
              <a:rPr lang="en-US" dirty="0" smtClean="0">
                <a:solidFill>
                  <a:srgbClr val="000000"/>
                </a:solidFill>
                <a:latin typeface="JNDEE K+ Adv O T 863180fb"/>
              </a:rPr>
              <a:t>SPE-WS – washing solution;</a:t>
            </a:r>
          </a:p>
          <a:p>
            <a:r>
              <a:rPr lang="en-US" dirty="0" smtClean="0">
                <a:solidFill>
                  <a:srgbClr val="000000"/>
                </a:solidFill>
                <a:latin typeface="JNDEE K+ Adv O T 863180fb"/>
              </a:rPr>
              <a:t>SPE-ES – eluting solution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997583"/>
              </p:ext>
            </p:extLst>
          </p:nvPr>
        </p:nvGraphicFramePr>
        <p:xfrm>
          <a:off x="5040104" y="0"/>
          <a:ext cx="4067944" cy="324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3648"/>
                <a:gridCol w="2664296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RPLC-ELSD</a:t>
                      </a:r>
                      <a:endParaRPr lang="ru-RU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Column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r>
                        <a:rPr lang="en-US" baseline="-25000" dirty="0" smtClean="0"/>
                        <a:t>8</a:t>
                      </a:r>
                      <a:r>
                        <a:rPr lang="en-US" baseline="0" dirty="0" smtClean="0"/>
                        <a:t> 4.6 mm i.d.x250 mm;</a:t>
                      </a:r>
                    </a:p>
                    <a:p>
                      <a:r>
                        <a:rPr lang="en-US" baseline="0" dirty="0" smtClean="0"/>
                        <a:t>5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μm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particle size</a:t>
                      </a:r>
                      <a:endParaRPr lang="ru-RU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Mobile phase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</a:t>
                      </a:r>
                      <a:r>
                        <a:rPr lang="en-US" dirty="0" err="1" smtClean="0"/>
                        <a:t>mmol</a:t>
                      </a:r>
                      <a:r>
                        <a:rPr lang="en-US" dirty="0" smtClean="0"/>
                        <a:t>/L</a:t>
                      </a:r>
                      <a:r>
                        <a:rPr lang="en-US" baseline="0" dirty="0" smtClean="0"/>
                        <a:t>AA-ammonium acetate in </a:t>
                      </a:r>
                      <a:r>
                        <a:rPr lang="en-US" baseline="0" dirty="0" err="1" smtClean="0"/>
                        <a:t>MeOH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Flow  rate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mL/min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Gradient conditions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0-15 min, 50-100% B;</a:t>
                      </a:r>
                    </a:p>
                    <a:p>
                      <a:r>
                        <a:rPr lang="en-US" dirty="0" smtClean="0"/>
                        <a:t>15-30 min,</a:t>
                      </a:r>
                      <a:r>
                        <a:rPr lang="en-US" baseline="0" dirty="0" smtClean="0"/>
                        <a:t> 100% B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Temperature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45°C</a:t>
                      </a:r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309880" y="3573016"/>
            <a:ext cx="3528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JNDEE K+ Adv O T 863180fb"/>
              </a:rPr>
              <a:t>Effluents free of PLs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JNDEE K+ Adv O T 863180fb"/>
              </a:rPr>
              <a:t>Clean PLs in eluting solution</a:t>
            </a:r>
            <a:endParaRPr lang="ru-RU" dirty="0"/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</p:spPr>
        <p:txBody>
          <a:bodyPr/>
          <a:lstStyle/>
          <a:p>
            <a:pPr>
              <a:defRPr/>
            </a:pPr>
            <a:r>
              <a:rPr lang="en-US" altLang="nl-NL" dirty="0" smtClean="0"/>
              <a:t>5</a:t>
            </a:r>
            <a:endParaRPr lang="en-US" alt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53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2B385-69A6-4A0F-BEA7-9532D3FD93DD}" type="slidenum">
              <a:rPr lang="en-US" altLang="nl-NL" smtClean="0"/>
              <a:pPr>
                <a:defRPr/>
              </a:pPr>
              <a:t>6</a:t>
            </a:fld>
            <a:endParaRPr lang="en-US" altLang="nl-NL">
              <a:solidFill>
                <a:schemeClr val="tx1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032" y="620688"/>
            <a:ext cx="4283968" cy="378422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955" y="620688"/>
            <a:ext cx="4211960" cy="387791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6370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JNDEE K+ Adv O T 863180fb"/>
              </a:rPr>
              <a:t>Extracted ion chromatograms from UPLC</a:t>
            </a:r>
            <a:r>
              <a:rPr lang="en-US" dirty="0" smtClean="0">
                <a:solidFill>
                  <a:schemeClr val="bg1"/>
                </a:solidFill>
                <a:latin typeface="JNDEE M+ Adv O T 863180fb+ 20"/>
              </a:rPr>
              <a:t>–</a:t>
            </a:r>
            <a:r>
              <a:rPr lang="en-US" dirty="0" smtClean="0">
                <a:solidFill>
                  <a:schemeClr val="bg1"/>
                </a:solidFill>
                <a:latin typeface="JNDEE K+ Adv O T 863180fb"/>
              </a:rPr>
              <a:t>QTOF MS in positive ion mode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365568"/>
              </p:ext>
            </p:extLst>
          </p:nvPr>
        </p:nvGraphicFramePr>
        <p:xfrm>
          <a:off x="1184994" y="4498598"/>
          <a:ext cx="6774011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7379"/>
                <a:gridCol w="4436632"/>
              </a:tblGrid>
              <a:tr h="30748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JNDEE K+ Adv O T 863180fb"/>
                        </a:rPr>
                        <a:t>UPLC</a:t>
                      </a:r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JNDEE M+ Adv O T 863180fb+ 20"/>
                        </a:rPr>
                        <a:t>–</a:t>
                      </a:r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JNDEE K+ Adv O T 863180fb"/>
                        </a:rPr>
                        <a:t>QTOF MS</a:t>
                      </a:r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4035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Column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</a:t>
                      </a:r>
                      <a:r>
                        <a:rPr lang="en-US" sz="1400" baseline="-25000" dirty="0" smtClean="0"/>
                        <a:t>8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smtClean="0"/>
                        <a:t>2.1 </a:t>
                      </a:r>
                      <a:r>
                        <a:rPr lang="en-US" sz="1400" baseline="0" dirty="0" smtClean="0"/>
                        <a:t>mm </a:t>
                      </a:r>
                      <a:r>
                        <a:rPr lang="en-US" sz="1400" baseline="0" dirty="0" smtClean="0"/>
                        <a:t>i.d.x100 mm; 1,7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μm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particle size</a:t>
                      </a:r>
                      <a:endParaRPr lang="ru-RU" sz="1400" baseline="0" dirty="0"/>
                    </a:p>
                  </a:txBody>
                  <a:tcPr/>
                </a:tc>
              </a:tr>
              <a:tr h="4086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Mobile phase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 </a:t>
                      </a:r>
                      <a:r>
                        <a:rPr lang="en-US" sz="1400" dirty="0" err="1" smtClean="0"/>
                        <a:t>mmol</a:t>
                      </a:r>
                      <a:r>
                        <a:rPr lang="en-US" sz="1400" dirty="0" smtClean="0"/>
                        <a:t>/L</a:t>
                      </a:r>
                      <a:r>
                        <a:rPr lang="en-US" sz="1400" baseline="0" dirty="0" smtClean="0"/>
                        <a:t> ammonium </a:t>
                      </a:r>
                      <a:r>
                        <a:rPr lang="en-US" sz="1400" baseline="0" dirty="0" err="1" smtClean="0"/>
                        <a:t>formate</a:t>
                      </a:r>
                      <a:r>
                        <a:rPr lang="en-US" sz="1400" baseline="0" dirty="0" smtClean="0"/>
                        <a:t> in ACN/water (A)</a:t>
                      </a:r>
                    </a:p>
                    <a:p>
                      <a:r>
                        <a:rPr lang="en-US" sz="1400" dirty="0" smtClean="0"/>
                        <a:t>10 </a:t>
                      </a:r>
                      <a:r>
                        <a:rPr lang="en-US" sz="1400" dirty="0" err="1" smtClean="0"/>
                        <a:t>mmol</a:t>
                      </a:r>
                      <a:r>
                        <a:rPr lang="en-US" sz="1400" dirty="0" smtClean="0"/>
                        <a:t>/L</a:t>
                      </a:r>
                      <a:r>
                        <a:rPr lang="en-US" sz="1400" baseline="0" dirty="0" smtClean="0"/>
                        <a:t> ammonium </a:t>
                      </a:r>
                      <a:r>
                        <a:rPr lang="en-US" sz="1400" baseline="0" dirty="0" err="1" smtClean="0"/>
                        <a:t>formate</a:t>
                      </a:r>
                      <a:r>
                        <a:rPr lang="en-US" sz="1400" baseline="0" dirty="0" smtClean="0"/>
                        <a:t> in </a:t>
                      </a:r>
                      <a:r>
                        <a:rPr lang="en-US" sz="1400" baseline="0" dirty="0" err="1" smtClean="0"/>
                        <a:t>MeOH</a:t>
                      </a:r>
                      <a:r>
                        <a:rPr lang="en-US" sz="1400" baseline="0" dirty="0" smtClean="0"/>
                        <a:t> (B)</a:t>
                      </a:r>
                      <a:endParaRPr lang="ru-RU" sz="1400" dirty="0"/>
                    </a:p>
                  </a:txBody>
                  <a:tcPr/>
                </a:tc>
              </a:tr>
              <a:tr h="24035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Flow  rate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0,4 </a:t>
                      </a:r>
                      <a:r>
                        <a:rPr lang="en-US" sz="1400" dirty="0" smtClean="0"/>
                        <a:t>mL/min</a:t>
                      </a:r>
                      <a:endParaRPr lang="ru-RU" sz="1400" dirty="0"/>
                    </a:p>
                  </a:txBody>
                  <a:tcPr/>
                </a:tc>
              </a:tr>
              <a:tr h="24035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Temperature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45°C</a:t>
                      </a:r>
                      <a:endParaRPr lang="ru-RU" sz="14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959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896</TotalTime>
  <Words>371</Words>
  <Application>Microsoft Office PowerPoint</Application>
  <PresentationFormat>Экран (4:3)</PresentationFormat>
  <Paragraphs>77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JNDEE K+ Adv O T 863180fb</vt:lpstr>
      <vt:lpstr>JNDEE M+ Adv O T 863180fb+ 20</vt:lpstr>
      <vt:lpstr>Times New Roman</vt:lpstr>
      <vt:lpstr>Ретро</vt:lpstr>
      <vt:lpstr>Презентация PowerPoint</vt:lpstr>
      <vt:lpstr>Stationery phase of SPE column for phospholipids extraction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me</dc:creator>
  <cp:lastModifiedBy>Rovshen Charygediyev</cp:lastModifiedBy>
  <cp:revision>82</cp:revision>
  <dcterms:created xsi:type="dcterms:W3CDTF">2007-08-09T18:52:28Z</dcterms:created>
  <dcterms:modified xsi:type="dcterms:W3CDTF">2016-10-18T09:21:08Z</dcterms:modified>
</cp:coreProperties>
</file>